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5" r:id="rId2"/>
    <p:sldId id="316" r:id="rId3"/>
    <p:sldId id="262" r:id="rId4"/>
    <p:sldId id="319" r:id="rId5"/>
    <p:sldId id="304" r:id="rId6"/>
    <p:sldId id="305" r:id="rId7"/>
    <p:sldId id="308" r:id="rId8"/>
    <p:sldId id="309" r:id="rId9"/>
    <p:sldId id="320" r:id="rId10"/>
    <p:sldId id="311" r:id="rId11"/>
    <p:sldId id="264" r:id="rId12"/>
    <p:sldId id="265" r:id="rId13"/>
    <p:sldId id="266" r:id="rId14"/>
    <p:sldId id="283" r:id="rId15"/>
    <p:sldId id="289" r:id="rId16"/>
    <p:sldId id="298" r:id="rId17"/>
    <p:sldId id="312" r:id="rId18"/>
    <p:sldId id="313" r:id="rId19"/>
    <p:sldId id="314" r:id="rId20"/>
  </p:sldIdLst>
  <p:sldSz cx="9144000" cy="6858000" type="screen4x3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FF0000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3" autoAdjust="0"/>
    <p:restoredTop sz="94660"/>
  </p:normalViewPr>
  <p:slideViewPr>
    <p:cSldViewPr>
      <p:cViewPr varScale="1">
        <p:scale>
          <a:sx n="50" d="100"/>
          <a:sy n="50" d="100"/>
        </p:scale>
        <p:origin x="-1262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B88B70-A1FA-4D62-8E57-4524AB1C8631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3B9F4F-1703-4712-8EA5-76E29ED211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0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22489F-A89F-4BF3-B34B-6613B45F3D0E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EDCCE-1A8C-4BC4-AAF6-A37268C15E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9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05F46F9-AFA5-49BA-B753-880D8D4A9043}" type="slidenum">
              <a:rPr lang="pt-BR" sz="1200">
                <a:latin typeface="+mn-lt"/>
              </a:rPr>
              <a:pPr algn="r">
                <a:defRPr/>
              </a:pPr>
              <a:t>1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FE32EA-BC47-4E68-811C-018ABCD9C6B9}" type="slidenum">
              <a:rPr lang="pt-BR" sz="1200">
                <a:latin typeface="+mn-lt"/>
              </a:rPr>
              <a:pPr algn="r">
                <a:defRPr/>
              </a:pPr>
              <a:t>10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D14B6-1358-4CF5-A6D4-99C7587BA45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400060-E393-4FE8-913E-7428BAB00C40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684EA-97CC-43FE-A548-B8A7400C452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E7FB0AD-38B6-443E-BBE8-1A4A151C235A}" type="slidenum">
              <a:rPr lang="pt-BR" sz="1200">
                <a:latin typeface="+mn-lt"/>
              </a:rPr>
              <a:pPr algn="r">
                <a:defRPr/>
              </a:pPr>
              <a:t>14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1C14DB6-D9DF-4BBE-BBDF-B1AB0A486690}" type="slidenum">
              <a:rPr lang="pt-BR" sz="1200">
                <a:latin typeface="+mn-lt"/>
              </a:rPr>
              <a:pPr algn="r">
                <a:defRPr/>
              </a:pPr>
              <a:t>15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FE23BB-7BCB-4EEB-AAF8-F29572D2E3EB}" type="slidenum">
              <a:rPr lang="pt-BR" sz="1200">
                <a:latin typeface="+mn-lt"/>
              </a:rPr>
              <a:pPr algn="r">
                <a:defRPr/>
              </a:pPr>
              <a:t>16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D9C07B-FB6E-4818-AD2F-73924E8F5DA2}" type="slidenum">
              <a:rPr lang="pt-BR" sz="1200">
                <a:latin typeface="+mn-lt"/>
              </a:rPr>
              <a:pPr algn="r">
                <a:defRPr/>
              </a:pPr>
              <a:t>17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9D1343-F3E6-4FA6-888F-6E5CA6199BBE}" type="slidenum">
              <a:rPr lang="pt-BR" sz="1200">
                <a:latin typeface="+mn-lt"/>
              </a:rPr>
              <a:pPr algn="r">
                <a:defRPr/>
              </a:pPr>
              <a:t>18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42442BE-407C-407F-A6F0-EFECD1BF1FBC}" type="slidenum">
              <a:rPr lang="pt-BR" sz="1200">
                <a:latin typeface="+mn-lt"/>
              </a:rPr>
              <a:pPr algn="r">
                <a:defRPr/>
              </a:pPr>
              <a:t>19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FAF107-B640-4EFE-BAF5-8CF44C9564D7}" type="slidenum">
              <a:rPr lang="pt-BR" sz="1200">
                <a:latin typeface="+mn-lt"/>
              </a:rPr>
              <a:pPr algn="r">
                <a:defRPr/>
              </a:pPr>
              <a:t>2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E7596-10E6-44F1-B050-8D4A7DDD324E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6376774-550D-44CE-B259-AA38B5A2AAD2}" type="slidenum">
              <a:rPr lang="pt-BR" sz="1200">
                <a:latin typeface="+mn-lt"/>
              </a:rPr>
              <a:pPr algn="r">
                <a:defRPr/>
              </a:pPr>
              <a:t>4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9BF4057-B83A-4E9D-8445-A692C1727F48}" type="slidenum">
              <a:rPr lang="pt-BR" sz="1200">
                <a:latin typeface="+mn-lt"/>
              </a:rPr>
              <a:pPr algn="r">
                <a:defRPr/>
              </a:pPr>
              <a:t>5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9DAFDDE-2F9D-42D6-AB00-B5D4FDD49F8A}" type="slidenum">
              <a:rPr lang="pt-BR" sz="1200">
                <a:latin typeface="+mn-lt"/>
              </a:rPr>
              <a:pPr algn="r">
                <a:defRPr/>
              </a:pPr>
              <a:t>6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03E8A94-F0C6-4C3A-8436-0E9F477F6C8A}" type="slidenum">
              <a:rPr lang="pt-BR" sz="1200">
                <a:latin typeface="+mn-lt"/>
              </a:rPr>
              <a:pPr algn="r">
                <a:defRPr/>
              </a:pPr>
              <a:t>7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BE7891-2991-47D7-AA28-7416D317CA68}" type="slidenum">
              <a:rPr lang="pt-BR" sz="1200">
                <a:latin typeface="+mn-lt"/>
              </a:rPr>
              <a:pPr algn="r">
                <a:defRPr/>
              </a:pPr>
              <a:t>8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Espaço Reservado para Número de Slide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384493-A6EC-4C6F-8748-00375A32D3D4}" type="slidenum">
              <a:rPr lang="pt-BR" sz="1200">
                <a:latin typeface="+mn-lt"/>
              </a:rPr>
              <a:pPr algn="r">
                <a:defRPr/>
              </a:pPr>
              <a:t>9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BBF1-FE75-458C-A72E-0E26B37A937F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A3F0-C09E-4B2B-84E9-3A945248050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0B03-0103-4465-A2F2-70B65477016B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0348-1B80-4732-BF5C-BFA85BAB58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1B74-F6A3-424F-B979-415B5B742587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DF3E-8AE7-49E5-9126-12BF245EE2A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33E7-6606-4A86-97FC-6FFA55F120C8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2E475-E770-4BDF-A457-44D7497710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8C37-6B5C-4047-AABF-4471A47D9D02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9D0BA-CAFF-4534-814A-66044498240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8F8C-98FC-40D2-90C8-E4A4EB9C525B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825C-29E9-4BF7-9137-5FC032A64E2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A65D-13DF-4F7F-B383-E1820236086E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1D1F-B596-4FD6-91BC-E5717BBA2BF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0940-33F8-49DC-BA9E-B78E8823E02A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E69D-86A2-405A-8315-5B20EBD9FD0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BEFB-90AB-43C2-BCF0-3505CB2B8CB7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E150B-2131-4554-BA13-385D513EB45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85F6-70B9-45E2-985F-72CD2F57AC96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B815-BD80-4864-81AA-33E95FEF596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70DB-AFAB-40BF-A88D-92ADE513B8CB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6665B-137D-44F8-B17B-016F9877CE0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361469-FAD6-4D22-A8E1-56F0653D4560}" type="datetimeFigureOut">
              <a:rPr lang="pt-BR"/>
              <a:pPr>
                <a:defRPr/>
              </a:pPr>
              <a:t>24/09/2012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C31C0-EA8F-429C-90BB-22261F75E70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192.168.0.2\g\publica\Apresenta&#231;&#245;es\Apresenta&#231;&#227;o%20Placa%20P%20+%20Porta%20Pin&#231;a%20C%20010310\Video%201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192.168.0.2\g\publica\Apresenta&#231;&#245;es\Apresenta&#231;&#227;o%20Placa%20P%20+%20Porta%20Pin&#231;a%20C%20010310\Video%202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192.168.0.2\g\publica\Apresenta&#231;&#245;es\Apresenta&#231;&#227;o%20Placa%20P%20+%20Porta%20Pin&#231;a%20C%20010310\Video%203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192.168.0.2\g\publica\Apresenta&#231;&#245;es\Apresenta&#231;&#227;o%20Placa%20P%20+%20Porta%20Pin&#231;a%20C%20010310\video.avi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Informações de Produtos\Systec\Catalogo P170\p170-sem fundo-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7238" y="260350"/>
            <a:ext cx="7669213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5365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5366" name="CaixaDeTexto 17"/>
          <p:cNvSpPr txBox="1">
            <a:spLocks noChangeArrowheads="1"/>
          </p:cNvSpPr>
          <p:nvPr/>
        </p:nvSpPr>
        <p:spPr bwMode="auto">
          <a:xfrm>
            <a:off x="5651500" y="2997200"/>
            <a:ext cx="318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Self contained pneumatic power chuck</a:t>
            </a:r>
            <a:endParaRPr lang="pt-BR" sz="2200">
              <a:latin typeface="Calibri" pitchFamily="34" charset="0"/>
            </a:endParaRPr>
          </a:p>
        </p:txBody>
      </p:sp>
      <p:sp>
        <p:nvSpPr>
          <p:cNvPr id="15367" name="CaixaDeTexto 18"/>
          <p:cNvSpPr txBox="1">
            <a:spLocks noChangeArrowheads="1"/>
          </p:cNvSpPr>
          <p:nvPr/>
        </p:nvSpPr>
        <p:spPr bwMode="auto">
          <a:xfrm>
            <a:off x="5940425" y="2462213"/>
            <a:ext cx="2609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P 135 - 315 </a:t>
            </a:r>
            <a:endParaRPr lang="pt-BR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62820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62821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5022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 dirty="0" err="1">
                <a:solidFill>
                  <a:srgbClr val="002060"/>
                </a:solidFill>
                <a:latin typeface="Calibri" pitchFamily="34" charset="0"/>
              </a:rPr>
              <a:t>Foot</a:t>
            </a:r>
            <a:r>
              <a:rPr lang="pt-BR" sz="4000" b="1" dirty="0">
                <a:solidFill>
                  <a:srgbClr val="002060"/>
                </a:solidFill>
                <a:latin typeface="Calibri" pitchFamily="34" charset="0"/>
              </a:rPr>
              <a:t> pedal </a:t>
            </a:r>
            <a:r>
              <a:rPr lang="pt-BR" sz="4000" b="1" dirty="0" err="1">
                <a:solidFill>
                  <a:srgbClr val="002060"/>
                </a:solidFill>
                <a:latin typeface="Calibri" pitchFamily="34" charset="0"/>
              </a:rPr>
              <a:t>control</a:t>
            </a:r>
            <a:r>
              <a:rPr lang="pt-BR" sz="4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4000" b="1" dirty="0" err="1">
                <a:solidFill>
                  <a:srgbClr val="002060"/>
                </a:solidFill>
                <a:latin typeface="Calibri" pitchFamily="34" charset="0"/>
              </a:rPr>
              <a:t>unit</a:t>
            </a:r>
            <a:endParaRPr lang="pt-BR" sz="4000" dirty="0">
              <a:latin typeface="Calibri" pitchFamily="34" charset="0"/>
            </a:endParaRPr>
          </a:p>
        </p:txBody>
      </p:sp>
      <p:pic>
        <p:nvPicPr>
          <p:cNvPr id="162822" name="Picture 6" descr="painel2"/>
          <p:cNvPicPr>
            <a:picLocks noChangeAspect="1" noChangeArrowheads="1"/>
          </p:cNvPicPr>
          <p:nvPr/>
        </p:nvPicPr>
        <p:blipFill>
          <a:blip r:embed="rId4" cstate="print"/>
          <a:srcRect l="28737" t="15987" r="11481" b="13733"/>
          <a:stretch>
            <a:fillRect/>
          </a:stretch>
        </p:blipFill>
        <p:spPr bwMode="auto">
          <a:xfrm>
            <a:off x="755650" y="1989138"/>
            <a:ext cx="37449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7" descr="pedal sem fu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484313"/>
            <a:ext cx="29495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143504" y="3854239"/>
            <a:ext cx="2486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Calibri" pitchFamily="34" charset="0"/>
              </a:rPr>
              <a:t>Manual </a:t>
            </a:r>
            <a:r>
              <a:rPr lang="pt-BR" dirty="0" err="1" smtClean="0">
                <a:solidFill>
                  <a:srgbClr val="002060"/>
                </a:solidFill>
                <a:latin typeface="Calibri" pitchFamily="34" charset="0"/>
              </a:rPr>
              <a:t>foot</a:t>
            </a:r>
            <a:r>
              <a:rPr lang="pt-BR" dirty="0" smtClean="0">
                <a:solidFill>
                  <a:srgbClr val="002060"/>
                </a:solidFill>
                <a:latin typeface="Calibri" pitchFamily="34" charset="0"/>
              </a:rPr>
              <a:t> pedal</a:t>
            </a:r>
          </a:p>
          <a:p>
            <a:r>
              <a:rPr lang="pt-BR" dirty="0" smtClean="0">
                <a:solidFill>
                  <a:srgbClr val="002060"/>
                </a:solidFill>
                <a:latin typeface="Calibri" pitchFamily="34" charset="0"/>
              </a:rPr>
              <a:t>Dual </a:t>
            </a:r>
            <a:r>
              <a:rPr lang="pt-BR" dirty="0" err="1" smtClean="0">
                <a:solidFill>
                  <a:srgbClr val="002060"/>
                </a:solidFill>
                <a:latin typeface="Calibri" pitchFamily="34" charset="0"/>
              </a:rPr>
              <a:t>foot</a:t>
            </a:r>
            <a:r>
              <a:rPr lang="pt-BR" dirty="0" smtClean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pt-BR" dirty="0" err="1" smtClean="0">
                <a:solidFill>
                  <a:srgbClr val="002060"/>
                </a:solidFill>
                <a:latin typeface="Calibri" pitchFamily="34" charset="0"/>
              </a:rPr>
              <a:t>Model</a:t>
            </a:r>
            <a:r>
              <a:rPr lang="pt-BR" dirty="0" smtClean="0">
                <a:solidFill>
                  <a:srgbClr val="002060"/>
                </a:solidFill>
                <a:latin typeface="Calibri" pitchFamily="34" charset="0"/>
              </a:rPr>
              <a:t> M2FV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64868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64869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337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Demonstration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64870" name="CaixaDeTexto 18"/>
          <p:cNvSpPr txBox="1">
            <a:spLocks noChangeArrowheads="1"/>
          </p:cNvSpPr>
          <p:nvPr/>
        </p:nvSpPr>
        <p:spPr bwMode="auto">
          <a:xfrm>
            <a:off x="6264275" y="1408113"/>
            <a:ext cx="28797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 err="1">
                <a:solidFill>
                  <a:srgbClr val="002060"/>
                </a:solidFill>
                <a:latin typeface="Calibri" pitchFamily="34" charset="0"/>
              </a:rPr>
              <a:t>Conditions</a:t>
            </a:r>
            <a:r>
              <a:rPr lang="pt-BR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Calibri" pitchFamily="34" charset="0"/>
              </a:rPr>
              <a:t>of</a:t>
            </a:r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2000" b="1" dirty="0" err="1">
                <a:solidFill>
                  <a:srgbClr val="002060"/>
                </a:solidFill>
                <a:latin typeface="Calibri" pitchFamily="34" charset="0"/>
              </a:rPr>
              <a:t>machining</a:t>
            </a:r>
            <a:r>
              <a:rPr lang="pt-BR" sz="2000" b="1" dirty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Machine: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Centur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 30D</a:t>
            </a:r>
          </a:p>
          <a:p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Chuck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: P 170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with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 standard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hard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 top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jaws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 Material: AISI 1020</a:t>
            </a:r>
          </a:p>
          <a:p>
            <a:pPr>
              <a:buFont typeface="Symbol" pitchFamily="18" charset="2"/>
              <a:buChar char="Æ"/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50mm</a:t>
            </a:r>
          </a:p>
          <a:p>
            <a:r>
              <a:rPr lang="pt-BR" sz="2000" dirty="0" err="1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Ap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: 7,5mm (Radial)</a:t>
            </a:r>
          </a:p>
          <a:p>
            <a:r>
              <a:rPr lang="pt-BR" sz="2000" dirty="0" err="1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Av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: 0,28</a:t>
            </a:r>
          </a:p>
          <a:p>
            <a:r>
              <a:rPr lang="pt-BR" sz="2000" dirty="0" err="1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Speed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: 600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rpm</a:t>
            </a:r>
            <a:endParaRPr lang="pt-BR" sz="2000" dirty="0">
              <a:solidFill>
                <a:srgbClr val="00206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pt-BR" sz="2000" dirty="0" err="1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Insert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: WNMG r 0.8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64871" name="CaixaDeTexto 18"/>
          <p:cNvSpPr txBox="1">
            <a:spLocks noChangeArrowheads="1"/>
          </p:cNvSpPr>
          <p:nvPr/>
        </p:nvSpPr>
        <p:spPr bwMode="auto">
          <a:xfrm>
            <a:off x="2214563" y="1785938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2060"/>
                </a:solidFill>
                <a:latin typeface="Calibri" pitchFamily="34" charset="0"/>
              </a:rPr>
              <a:t>Video 1</a:t>
            </a:r>
            <a:endParaRPr lang="pt-BR" sz="2000">
              <a:latin typeface="Calibri" pitchFamily="34" charset="0"/>
            </a:endParaRPr>
          </a:p>
        </p:txBody>
      </p:sp>
      <p:pic>
        <p:nvPicPr>
          <p:cNvPr id="26634" name="Video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196975"/>
            <a:ext cx="5761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66916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66917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337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Demonstration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66918" name="CaixaDeTexto 18"/>
          <p:cNvSpPr txBox="1">
            <a:spLocks noChangeArrowheads="1"/>
          </p:cNvSpPr>
          <p:nvPr/>
        </p:nvSpPr>
        <p:spPr bwMode="auto">
          <a:xfrm>
            <a:off x="6335713" y="1554163"/>
            <a:ext cx="2808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002060"/>
                </a:solidFill>
                <a:latin typeface="Calibri" pitchFamily="34" charset="0"/>
              </a:rPr>
              <a:t>Conditions of </a:t>
            </a:r>
          </a:p>
          <a:p>
            <a:r>
              <a:rPr lang="pt-BR" sz="2000" b="1">
                <a:solidFill>
                  <a:srgbClr val="002060"/>
                </a:solidFill>
                <a:latin typeface="Calibri" pitchFamily="34" charset="0"/>
              </a:rPr>
              <a:t>machining:</a:t>
            </a:r>
          </a:p>
          <a:p>
            <a:endParaRPr lang="pt-BR" sz="20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Machine: Centur 30D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Chuck: P 170 with standard hard top jaws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Material: AISI 1020</a:t>
            </a:r>
          </a:p>
          <a:p>
            <a:pPr>
              <a:buFont typeface="Symbol" pitchFamily="18" charset="2"/>
              <a:buChar char="Æ"/>
            </a:pPr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92mm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Ap: 5,5mm (Radial)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Av: 0,35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speed: 800 rpm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Insert: WNMG r 0.8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166919" name="CaixaDeTexto 18"/>
          <p:cNvSpPr txBox="1">
            <a:spLocks noChangeArrowheads="1"/>
          </p:cNvSpPr>
          <p:nvPr/>
        </p:nvSpPr>
        <p:spPr bwMode="auto">
          <a:xfrm>
            <a:off x="2214563" y="1785938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2060"/>
                </a:solidFill>
                <a:latin typeface="Calibri" pitchFamily="34" charset="0"/>
              </a:rPr>
              <a:t>Video 2</a:t>
            </a:r>
            <a:endParaRPr lang="pt-BR" sz="2000">
              <a:latin typeface="Calibri" pitchFamily="34" charset="0"/>
            </a:endParaRPr>
          </a:p>
        </p:txBody>
      </p:sp>
      <p:pic>
        <p:nvPicPr>
          <p:cNvPr id="28681" name="Video 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196975"/>
            <a:ext cx="5759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7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68964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68965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337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Demonstration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68966" name="CaixaDeTexto 18"/>
          <p:cNvSpPr txBox="1">
            <a:spLocks noChangeArrowheads="1"/>
          </p:cNvSpPr>
          <p:nvPr/>
        </p:nvSpPr>
        <p:spPr bwMode="auto">
          <a:xfrm>
            <a:off x="6335713" y="1479550"/>
            <a:ext cx="280828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2060"/>
                </a:solidFill>
              </a:rPr>
              <a:t>Conditions of machining:</a:t>
            </a:r>
            <a:endParaRPr lang="pt-BR" sz="2000" b="1">
              <a:solidFill>
                <a:srgbClr val="003399"/>
              </a:solidFill>
              <a:latin typeface="Calibri" pitchFamily="34" charset="0"/>
            </a:endParaRPr>
          </a:p>
          <a:p>
            <a:endParaRPr lang="pt-BR" sz="2000" b="1">
              <a:solidFill>
                <a:srgbClr val="003399"/>
              </a:solidFill>
              <a:latin typeface="Calibri" pitchFamily="34" charset="0"/>
            </a:endParaRP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Machine: Centur 30D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Chuck: P 170 with standard hard top jaws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Material: AISI 1020</a:t>
            </a:r>
          </a:p>
          <a:p>
            <a:pPr>
              <a:buFont typeface="Symbol" pitchFamily="18" charset="2"/>
              <a:buChar char="Æ"/>
            </a:pPr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 120mm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Ap: 5,5mm (Radial)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Av: 0,35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Speed: 800 rpm</a:t>
            </a:r>
          </a:p>
          <a:p>
            <a:r>
              <a:rPr lang="pt-BR" sz="2000">
                <a:solidFill>
                  <a:srgbClr val="002060"/>
                </a:solidFill>
                <a:latin typeface="Calibri" pitchFamily="34" charset="0"/>
                <a:sym typeface="Symbol" pitchFamily="18" charset="2"/>
              </a:rPr>
              <a:t>Insert: WNMG r 0.8</a:t>
            </a:r>
          </a:p>
        </p:txBody>
      </p:sp>
      <p:sp>
        <p:nvSpPr>
          <p:cNvPr id="168967" name="CaixaDeTexto 18"/>
          <p:cNvSpPr txBox="1">
            <a:spLocks noChangeArrowheads="1"/>
          </p:cNvSpPr>
          <p:nvPr/>
        </p:nvSpPr>
        <p:spPr bwMode="auto">
          <a:xfrm>
            <a:off x="2214563" y="1785938"/>
            <a:ext cx="99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solidFill>
                  <a:srgbClr val="002060"/>
                </a:solidFill>
                <a:latin typeface="Calibri" pitchFamily="34" charset="0"/>
              </a:rPr>
              <a:t>Video 3</a:t>
            </a:r>
            <a:endParaRPr lang="pt-BR" sz="2000">
              <a:latin typeface="Calibri" pitchFamily="34" charset="0"/>
            </a:endParaRPr>
          </a:p>
        </p:txBody>
      </p:sp>
      <p:pic>
        <p:nvPicPr>
          <p:cNvPr id="30729" name="Video 3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196975"/>
            <a:ext cx="583247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7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71012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71013" name="CaixaDeTexto 18"/>
          <p:cNvSpPr txBox="1">
            <a:spLocks noChangeArrowheads="1"/>
          </p:cNvSpPr>
          <p:nvPr/>
        </p:nvSpPr>
        <p:spPr bwMode="auto">
          <a:xfrm>
            <a:off x="5580063" y="1341438"/>
            <a:ext cx="207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C 26 – 80 </a:t>
            </a:r>
            <a:endParaRPr lang="pt-BR" sz="4000">
              <a:latin typeface="Calibri" pitchFamily="34" charset="0"/>
            </a:endParaRPr>
          </a:p>
        </p:txBody>
      </p:sp>
      <p:pic>
        <p:nvPicPr>
          <p:cNvPr id="171014" name="Picture 8" descr="1s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981075"/>
            <a:ext cx="53276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5" name="CaixaDeTexto 18"/>
          <p:cNvSpPr txBox="1">
            <a:spLocks noChangeArrowheads="1"/>
          </p:cNvSpPr>
          <p:nvPr/>
        </p:nvSpPr>
        <p:spPr bwMode="auto">
          <a:xfrm>
            <a:off x="5840413" y="1844675"/>
            <a:ext cx="1590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Collet Chuck</a:t>
            </a:r>
            <a:endParaRPr lang="pt-BR" sz="2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73060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73061" name="CaixaDeTexto 18"/>
          <p:cNvSpPr txBox="1">
            <a:spLocks noChangeArrowheads="1"/>
          </p:cNvSpPr>
          <p:nvPr/>
        </p:nvSpPr>
        <p:spPr bwMode="auto">
          <a:xfrm>
            <a:off x="468313" y="26035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Collet chuck:</a:t>
            </a:r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 C 26 - 80 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73062" name="CaixaDeTexto 16"/>
          <p:cNvSpPr txBox="1">
            <a:spLocks noChangeArrowheads="1"/>
          </p:cNvSpPr>
          <p:nvPr/>
        </p:nvSpPr>
        <p:spPr bwMode="auto">
          <a:xfrm>
            <a:off x="4643438" y="2420938"/>
            <a:ext cx="42497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Quick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collet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change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Locking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cap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with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bayonet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system</a:t>
            </a: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For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bars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Ø 3 – 80 mm</a:t>
            </a: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Collet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DIN 6343</a:t>
            </a:r>
          </a:p>
        </p:txBody>
      </p:sp>
      <p:pic>
        <p:nvPicPr>
          <p:cNvPr id="132104" name="Picture 9" descr="1s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313"/>
            <a:ext cx="3887788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5" name="Picture 9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557338"/>
            <a:ext cx="388620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ChangeArrowheads="1"/>
          </p:cNvSpPr>
          <p:nvPr/>
        </p:nvSpPr>
        <p:spPr bwMode="auto">
          <a:xfrm>
            <a:off x="2411413" y="1700213"/>
            <a:ext cx="3600450" cy="338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75108" name="CaixaDeTexto 18"/>
          <p:cNvSpPr txBox="1">
            <a:spLocks noChangeArrowheads="1"/>
          </p:cNvSpPr>
          <p:nvPr/>
        </p:nvSpPr>
        <p:spPr bwMode="auto">
          <a:xfrm>
            <a:off x="468313" y="260350"/>
            <a:ext cx="5477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Collet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chuck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pt-BR" sz="4000" b="1" dirty="0">
                <a:solidFill>
                  <a:srgbClr val="002060"/>
                </a:solidFill>
                <a:latin typeface="Calibri" pitchFamily="34" charset="0"/>
              </a:rPr>
              <a:t> C 26 </a:t>
            </a:r>
            <a:r>
              <a:rPr lang="pt-BR" sz="4000" b="1" dirty="0" smtClean="0">
                <a:solidFill>
                  <a:srgbClr val="002060"/>
                </a:solidFill>
                <a:latin typeface="Calibri" pitchFamily="34" charset="0"/>
              </a:rPr>
              <a:t>– 80 (DEMO)</a:t>
            </a:r>
            <a:endParaRPr lang="pt-BR" sz="4000" dirty="0">
              <a:latin typeface="Calibri" pitchFamily="34" charset="0"/>
            </a:endParaRPr>
          </a:p>
        </p:txBody>
      </p:sp>
      <p:pic>
        <p:nvPicPr>
          <p:cNvPr id="130056" name="video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341438"/>
            <a:ext cx="78486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8" descr="SYST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661025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1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0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77156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77157" name="CaixaDeTexto 18"/>
          <p:cNvSpPr txBox="1">
            <a:spLocks noChangeArrowheads="1"/>
          </p:cNvSpPr>
          <p:nvPr/>
        </p:nvSpPr>
        <p:spPr bwMode="auto">
          <a:xfrm>
            <a:off x="468313" y="26035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Collet chuck:</a:t>
            </a:r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 C</a:t>
            </a:r>
            <a:endParaRPr lang="pt-BR" sz="4000">
              <a:latin typeface="Calibri" pitchFamily="34" charset="0"/>
            </a:endParaRPr>
          </a:p>
        </p:txBody>
      </p:sp>
      <p:pic>
        <p:nvPicPr>
          <p:cNvPr id="177158" name="Picture 7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84313"/>
            <a:ext cx="5688012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9" name="CaixaDeTexto 16"/>
          <p:cNvSpPr txBox="1">
            <a:spLocks noChangeArrowheads="1"/>
          </p:cNvSpPr>
          <p:nvPr/>
        </p:nvSpPr>
        <p:spPr bwMode="auto">
          <a:xfrm>
            <a:off x="6372225" y="1916113"/>
            <a:ext cx="21605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Pin </a:t>
            </a:r>
            <a:r>
              <a:rPr lang="pt-BR">
                <a:solidFill>
                  <a:srgbClr val="002060"/>
                </a:solidFill>
              </a:rPr>
              <a:t>locks</a:t>
            </a:r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 the cap during turning operation</a:t>
            </a:r>
          </a:p>
        </p:txBody>
      </p:sp>
      <p:sp>
        <p:nvSpPr>
          <p:cNvPr id="177160" name="CaixaDeTexto 16"/>
          <p:cNvSpPr txBox="1">
            <a:spLocks noChangeArrowheads="1"/>
          </p:cNvSpPr>
          <p:nvPr/>
        </p:nvSpPr>
        <p:spPr bwMode="auto">
          <a:xfrm>
            <a:off x="6372225" y="4348163"/>
            <a:ext cx="24495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ecurity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system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keeps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the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cap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the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corect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position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79204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79205" name="CaixaDeTexto 18"/>
          <p:cNvSpPr txBox="1">
            <a:spLocks noChangeArrowheads="1"/>
          </p:cNvSpPr>
          <p:nvPr/>
        </p:nvSpPr>
        <p:spPr bwMode="auto">
          <a:xfrm>
            <a:off x="468313" y="260350"/>
            <a:ext cx="3989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Collet chuck:</a:t>
            </a:r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 C 26 / C 42</a:t>
            </a:r>
            <a:endParaRPr lang="pt-BR" sz="4000">
              <a:latin typeface="Calibri" pitchFamily="34" charset="0"/>
            </a:endParaRPr>
          </a:p>
        </p:txBody>
      </p:sp>
      <p:pic>
        <p:nvPicPr>
          <p:cNvPr id="179206" name="Picture 7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1484313"/>
            <a:ext cx="3646488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7" name="Picture 15" descr="7_a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628775"/>
            <a:ext cx="41402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8" name="Text Box 14"/>
          <p:cNvSpPr txBox="1">
            <a:spLocks noChangeArrowheads="1"/>
          </p:cNvSpPr>
          <p:nvPr/>
        </p:nvSpPr>
        <p:spPr bwMode="auto">
          <a:xfrm>
            <a:off x="7810500" y="2636838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cap C 26</a:t>
            </a:r>
          </a:p>
        </p:txBody>
      </p:sp>
      <p:sp>
        <p:nvSpPr>
          <p:cNvPr id="179209" name="Text Box 15"/>
          <p:cNvSpPr txBox="1">
            <a:spLocks noChangeArrowheads="1"/>
          </p:cNvSpPr>
          <p:nvPr/>
        </p:nvSpPr>
        <p:spPr bwMode="auto">
          <a:xfrm>
            <a:off x="7812088" y="4149725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cap C 42</a:t>
            </a:r>
          </a:p>
        </p:txBody>
      </p:sp>
      <p:sp>
        <p:nvSpPr>
          <p:cNvPr id="179210" name="Text Box 14"/>
          <p:cNvSpPr txBox="1">
            <a:spLocks noChangeArrowheads="1"/>
          </p:cNvSpPr>
          <p:nvPr/>
        </p:nvSpPr>
        <p:spPr bwMode="auto">
          <a:xfrm>
            <a:off x="6584950" y="2420938"/>
            <a:ext cx="93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collet C 26</a:t>
            </a:r>
          </a:p>
        </p:txBody>
      </p:sp>
      <p:sp>
        <p:nvSpPr>
          <p:cNvPr id="179211" name="Text Box 14"/>
          <p:cNvSpPr txBox="1">
            <a:spLocks noChangeArrowheads="1"/>
          </p:cNvSpPr>
          <p:nvPr/>
        </p:nvSpPr>
        <p:spPr bwMode="auto">
          <a:xfrm>
            <a:off x="6656388" y="4348163"/>
            <a:ext cx="93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collet C 42</a:t>
            </a:r>
          </a:p>
        </p:txBody>
      </p:sp>
      <p:sp>
        <p:nvSpPr>
          <p:cNvPr id="179212" name="Text Box 14"/>
          <p:cNvSpPr txBox="1">
            <a:spLocks noChangeArrowheads="1"/>
          </p:cNvSpPr>
          <p:nvPr/>
        </p:nvSpPr>
        <p:spPr bwMode="auto">
          <a:xfrm>
            <a:off x="5364163" y="2492375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wedge C 26</a:t>
            </a:r>
          </a:p>
        </p:txBody>
      </p:sp>
      <p:sp>
        <p:nvSpPr>
          <p:cNvPr id="179213" name="Text Box 14"/>
          <p:cNvSpPr txBox="1">
            <a:spLocks noChangeArrowheads="1"/>
          </p:cNvSpPr>
          <p:nvPr/>
        </p:nvSpPr>
        <p:spPr bwMode="auto">
          <a:xfrm>
            <a:off x="5364163" y="4348163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wedge C 42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4140200" y="4221163"/>
            <a:ext cx="90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>
                <a:latin typeface="Calibri" pitchFamily="34" charset="0"/>
              </a:rPr>
              <a:t>body C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81252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81253" name="CaixaDeTexto 18"/>
          <p:cNvSpPr txBox="1">
            <a:spLocks noChangeArrowheads="1"/>
          </p:cNvSpPr>
          <p:nvPr/>
        </p:nvSpPr>
        <p:spPr bwMode="auto">
          <a:xfrm>
            <a:off x="468313" y="260350"/>
            <a:ext cx="6814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Collet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chuck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:</a:t>
            </a:r>
            <a:r>
              <a:rPr lang="pt-BR" sz="4000" b="1" dirty="0">
                <a:solidFill>
                  <a:srgbClr val="002060"/>
                </a:solidFill>
                <a:latin typeface="Calibri" pitchFamily="34" charset="0"/>
              </a:rPr>
              <a:t> C </a:t>
            </a:r>
            <a:r>
              <a:rPr lang="pt-BR" sz="3200" b="1" dirty="0" err="1" smtClean="0">
                <a:solidFill>
                  <a:srgbClr val="002060"/>
                </a:solidFill>
                <a:latin typeface="Calibri" pitchFamily="34" charset="0"/>
              </a:rPr>
              <a:t>Spring</a:t>
            </a:r>
            <a:r>
              <a:rPr lang="pt-BR" sz="3200" b="1" dirty="0" smtClean="0">
                <a:solidFill>
                  <a:srgbClr val="002060"/>
                </a:solidFill>
                <a:latin typeface="Calibri" pitchFamily="34" charset="0"/>
              </a:rPr>
              <a:t>/</a:t>
            </a:r>
            <a:r>
              <a:rPr lang="pt-BR" sz="3200" b="1" dirty="0" err="1" smtClean="0">
                <a:solidFill>
                  <a:srgbClr val="002060"/>
                </a:solidFill>
                <a:latin typeface="Calibri" pitchFamily="34" charset="0"/>
              </a:rPr>
              <a:t>Pneumatic</a:t>
            </a:r>
            <a:r>
              <a:rPr lang="pt-BR" sz="3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3200" b="1" dirty="0" err="1">
                <a:solidFill>
                  <a:srgbClr val="002060"/>
                </a:solidFill>
                <a:latin typeface="Calibri" pitchFamily="34" charset="0"/>
              </a:rPr>
              <a:t>actuated</a:t>
            </a:r>
            <a:endParaRPr lang="pt-BR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81254" name="Picture 6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341438"/>
            <a:ext cx="331152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5" name="Picture 8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268413"/>
            <a:ext cx="2589212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6" name="CaixaDeTexto 16"/>
          <p:cNvSpPr txBox="1">
            <a:spLocks noChangeArrowheads="1"/>
          </p:cNvSpPr>
          <p:nvPr/>
        </p:nvSpPr>
        <p:spPr bwMode="auto">
          <a:xfrm>
            <a:off x="468313" y="5072074"/>
            <a:ext cx="50419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Clamp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by</a:t>
            </a:r>
            <a:r>
              <a:rPr lang="pt-BR" dirty="0"/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spring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dirty="0" err="1" smtClean="0">
                <a:solidFill>
                  <a:srgbClr val="002060"/>
                </a:solidFill>
              </a:rPr>
              <a:t>Unclamp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by</a:t>
            </a:r>
            <a:r>
              <a:rPr lang="pt-BR" dirty="0"/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integrated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pneumatic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cylinder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Available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: C 26 - C 42 - C 60</a:t>
            </a: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Front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mounting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–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Self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contained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Informações de Produtos\Systec\Catalogo P170\p170-sem fundo-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1268413"/>
            <a:ext cx="6048376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7413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7414" name="CaixaDeTexto 16"/>
          <p:cNvSpPr txBox="1">
            <a:spLocks noChangeArrowheads="1"/>
          </p:cNvSpPr>
          <p:nvPr/>
        </p:nvSpPr>
        <p:spPr bwMode="auto">
          <a:xfrm>
            <a:off x="4716463" y="2214554"/>
            <a:ext cx="424973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Greater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rigidility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and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durability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Low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maintenance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without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teflon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elements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15%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faster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45% more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gripping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force</a:t>
            </a: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Cycle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in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one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half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the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time</a:t>
            </a:r>
          </a:p>
          <a:p>
            <a:pPr>
              <a:buFont typeface="Arial" charset="0"/>
              <a:buChar char="•"/>
            </a:pP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Master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jaws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serration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(1/16”x90° </a:t>
            </a:r>
            <a:r>
              <a:rPr lang="pt-BR" sz="2200" dirty="0" err="1">
                <a:solidFill>
                  <a:srgbClr val="002060"/>
                </a:solidFill>
                <a:latin typeface="Calibri" pitchFamily="34" charset="0"/>
              </a:rPr>
              <a:t>or</a:t>
            </a:r>
            <a:r>
              <a:rPr lang="pt-BR" sz="2200" dirty="0">
                <a:solidFill>
                  <a:srgbClr val="002060"/>
                </a:solidFill>
                <a:latin typeface="Calibri" pitchFamily="34" charset="0"/>
              </a:rPr>
              <a:t> 1,5mmx60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°)</a:t>
            </a:r>
          </a:p>
          <a:p>
            <a:pPr>
              <a:buFont typeface="Arial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Environmentally</a:t>
            </a:r>
            <a:r>
              <a:rPr lang="pt-BR" sz="2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200" dirty="0" err="1" smtClean="0">
                <a:solidFill>
                  <a:srgbClr val="002060"/>
                </a:solidFill>
                <a:latin typeface="Calibri" pitchFamily="34" charset="0"/>
              </a:rPr>
              <a:t>friendly</a:t>
            </a:r>
            <a:endParaRPr lang="pt-BR" sz="2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5" name="CaixaDeTexto 18"/>
          <p:cNvSpPr txBox="1">
            <a:spLocks noChangeArrowheads="1"/>
          </p:cNvSpPr>
          <p:nvPr/>
        </p:nvSpPr>
        <p:spPr bwMode="auto">
          <a:xfrm>
            <a:off x="4787900" y="333375"/>
            <a:ext cx="2609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P 135 - 315 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7416" name="CaixaDeTexto 17"/>
          <p:cNvSpPr txBox="1">
            <a:spLocks noChangeArrowheads="1"/>
          </p:cNvSpPr>
          <p:nvPr/>
        </p:nvSpPr>
        <p:spPr bwMode="auto">
          <a:xfrm>
            <a:off x="4500563" y="836613"/>
            <a:ext cx="318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Self contained pneumatic power chuck</a:t>
            </a:r>
            <a:endParaRPr lang="pt-BR" sz="2200">
              <a:latin typeface="Calibri" pitchFamily="34" charset="0"/>
            </a:endParaRPr>
          </a:p>
        </p:txBody>
      </p:sp>
      <p:sp>
        <p:nvSpPr>
          <p:cNvPr id="17417" name="CaixaDeTexto 18"/>
          <p:cNvSpPr txBox="1">
            <a:spLocks noChangeArrowheads="1"/>
          </p:cNvSpPr>
          <p:nvPr/>
        </p:nvSpPr>
        <p:spPr bwMode="auto">
          <a:xfrm>
            <a:off x="4787900" y="333375"/>
            <a:ext cx="2609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P 135 - 315 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7418" name="CaixaDeTexto 17"/>
          <p:cNvSpPr txBox="1">
            <a:spLocks noChangeArrowheads="1"/>
          </p:cNvSpPr>
          <p:nvPr/>
        </p:nvSpPr>
        <p:spPr bwMode="auto">
          <a:xfrm>
            <a:off x="4500563" y="836613"/>
            <a:ext cx="318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Self contained pneumatic power chuck</a:t>
            </a:r>
            <a:endParaRPr lang="pt-BR" sz="2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Informações de Produtos\Systec\Catalogo P170\CENTR_P170.jpg"/>
          <p:cNvPicPr>
            <a:picLocks noChangeAspect="1" noChangeArrowheads="1"/>
          </p:cNvPicPr>
          <p:nvPr/>
        </p:nvPicPr>
        <p:blipFill>
          <a:blip r:embed="rId3" cstate="print"/>
          <a:srcRect l="11165" t="18961" r="5983" b="16766"/>
          <a:stretch>
            <a:fillRect/>
          </a:stretch>
        </p:blipFill>
        <p:spPr bwMode="auto">
          <a:xfrm>
            <a:off x="468313" y="1052513"/>
            <a:ext cx="8212137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9461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9462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316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Centering ring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9463" name="CaixaDeTexto 16"/>
          <p:cNvSpPr txBox="1">
            <a:spLocks noChangeArrowheads="1"/>
          </p:cNvSpPr>
          <p:nvPr/>
        </p:nvSpPr>
        <p:spPr bwMode="auto">
          <a:xfrm>
            <a:off x="468313" y="5661025"/>
            <a:ext cx="5183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solidFill>
                  <a:srgbClr val="002060"/>
                </a:solidFill>
                <a:latin typeface="Calibri" pitchFamily="34" charset="0"/>
              </a:rPr>
              <a:t>Low maintenance, no need of adjustment, greater durability, longer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Grafico Ing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25575"/>
            <a:ext cx="83312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21509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21510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6554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Gripping force curve – P chuck</a:t>
            </a:r>
            <a:endParaRPr lang="pt-BR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7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50540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59104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 dirty="0" err="1">
                <a:solidFill>
                  <a:srgbClr val="002060"/>
                </a:solidFill>
                <a:latin typeface="Calibri" pitchFamily="34" charset="0"/>
              </a:rPr>
              <a:t>Gripping</a:t>
            </a:r>
            <a:r>
              <a:rPr lang="pt-BR" sz="4000" b="1" dirty="0">
                <a:solidFill>
                  <a:srgbClr val="002060"/>
                </a:solidFill>
                <a:latin typeface="Calibri" pitchFamily="34" charset="0"/>
              </a:rPr>
              <a:t> force </a:t>
            </a:r>
            <a:r>
              <a:rPr lang="pt-BR" sz="4000" b="1" dirty="0" smtClean="0">
                <a:solidFill>
                  <a:srgbClr val="002060"/>
                </a:solidFill>
                <a:latin typeface="Calibri" pitchFamily="34" charset="0"/>
              </a:rPr>
              <a:t>curve</a:t>
            </a:r>
          </a:p>
          <a:p>
            <a:r>
              <a:rPr lang="pt-BR" sz="2800" b="1" dirty="0" err="1" smtClean="0">
                <a:solidFill>
                  <a:srgbClr val="002060"/>
                </a:solidFill>
                <a:latin typeface="Calibri" pitchFamily="34" charset="0"/>
              </a:rPr>
              <a:t>Comparisson</a:t>
            </a: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  <a:latin typeface="Calibri" pitchFamily="34" charset="0"/>
              </a:rPr>
              <a:t>with</a:t>
            </a: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  <a:latin typeface="Calibri" pitchFamily="34" charset="0"/>
              </a:rPr>
              <a:t>other</a:t>
            </a:r>
            <a:r>
              <a:rPr lang="pt-BR" sz="2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  <a:latin typeface="Calibri" pitchFamily="34" charset="0"/>
              </a:rPr>
              <a:t>manufactures</a:t>
            </a:r>
            <a:endParaRPr lang="pt-BR" sz="2800" dirty="0">
              <a:latin typeface="Calibri" pitchFamily="34" charset="0"/>
            </a:endParaRPr>
          </a:p>
        </p:txBody>
      </p:sp>
      <p:pic>
        <p:nvPicPr>
          <p:cNvPr id="150536" name="Picture 8"/>
          <p:cNvPicPr>
            <a:picLocks noChangeAspect="1" noChangeArrowheads="1"/>
          </p:cNvPicPr>
          <p:nvPr/>
        </p:nvPicPr>
        <p:blipFill>
          <a:blip r:embed="rId4" cstate="print"/>
          <a:srcRect l="9457" t="27826" r="7500" b="14957"/>
          <a:stretch>
            <a:fillRect/>
          </a:stretch>
        </p:blipFill>
        <p:spPr bwMode="auto">
          <a:xfrm>
            <a:off x="103121" y="1583875"/>
            <a:ext cx="8929717" cy="38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9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7" descr="mntf - Sheet1"/>
          <p:cNvPicPr>
            <a:picLocks noChangeAspect="1" noChangeArrowheads="1"/>
          </p:cNvPicPr>
          <p:nvPr/>
        </p:nvPicPr>
        <p:blipFill>
          <a:blip r:embed="rId3" cstate="print"/>
          <a:srcRect t="3595"/>
          <a:stretch>
            <a:fillRect/>
          </a:stretch>
        </p:blipFill>
        <p:spPr bwMode="auto">
          <a:xfrm>
            <a:off x="574675" y="1125538"/>
            <a:ext cx="813593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54629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54630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348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Front mounting</a:t>
            </a:r>
            <a:endParaRPr lang="pt-BR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8" descr="SYST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56676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56677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6162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Axial stop or special support</a:t>
            </a:r>
            <a:endParaRPr lang="pt-BR" sz="4000">
              <a:latin typeface="Calibri" pitchFamily="34" charset="0"/>
            </a:endParaRPr>
          </a:p>
        </p:txBody>
      </p:sp>
      <p:pic>
        <p:nvPicPr>
          <p:cNvPr id="156678" name="Picture 11" descr="DSC00997"/>
          <p:cNvPicPr>
            <a:picLocks noChangeAspect="1" noChangeArrowheads="1"/>
          </p:cNvPicPr>
          <p:nvPr/>
        </p:nvPicPr>
        <p:blipFill>
          <a:blip r:embed="rId4" cstate="print"/>
          <a:srcRect l="1155" r="-156"/>
          <a:stretch>
            <a:fillRect/>
          </a:stretch>
        </p:blipFill>
        <p:spPr bwMode="auto">
          <a:xfrm>
            <a:off x="1403350" y="981075"/>
            <a:ext cx="6121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9" name="Oval 19"/>
          <p:cNvSpPr>
            <a:spLocks noChangeArrowheads="1"/>
          </p:cNvSpPr>
          <p:nvPr/>
        </p:nvSpPr>
        <p:spPr bwMode="auto">
          <a:xfrm rot="1626181">
            <a:off x="1763713" y="1628775"/>
            <a:ext cx="720725" cy="1800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56680" name="Line 14"/>
          <p:cNvSpPr>
            <a:spLocks noChangeShapeType="1"/>
          </p:cNvSpPr>
          <p:nvPr/>
        </p:nvSpPr>
        <p:spPr bwMode="auto">
          <a:xfrm>
            <a:off x="2484438" y="2636838"/>
            <a:ext cx="2592387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6681" name="Line 13"/>
          <p:cNvSpPr>
            <a:spLocks noChangeShapeType="1"/>
          </p:cNvSpPr>
          <p:nvPr/>
        </p:nvSpPr>
        <p:spPr bwMode="auto">
          <a:xfrm>
            <a:off x="2484438" y="2636838"/>
            <a:ext cx="1114425" cy="531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6682" name="Line 12"/>
          <p:cNvSpPr>
            <a:spLocks noChangeShapeType="1"/>
          </p:cNvSpPr>
          <p:nvPr/>
        </p:nvSpPr>
        <p:spPr bwMode="auto">
          <a:xfrm>
            <a:off x="2470150" y="2636838"/>
            <a:ext cx="1957388" cy="1690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6683" name="Text Box 15"/>
          <p:cNvSpPr txBox="1">
            <a:spLocks noChangeArrowheads="1"/>
          </p:cNvSpPr>
          <p:nvPr/>
        </p:nvSpPr>
        <p:spPr bwMode="auto">
          <a:xfrm rot="-3724878">
            <a:off x="1257616" y="2312472"/>
            <a:ext cx="1655133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002060"/>
                </a:solidFill>
              </a:rPr>
              <a:t>T</a:t>
            </a:r>
            <a:r>
              <a:rPr lang="pt-BR" b="1" dirty="0" err="1" smtClean="0">
                <a:solidFill>
                  <a:srgbClr val="002060"/>
                </a:solidFill>
              </a:rPr>
              <a:t>apped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holes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1" descr="DSC00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052513"/>
            <a:ext cx="6983412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8" descr="SYST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58725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58726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4487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Connections and pin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58727" name="Oval 9"/>
          <p:cNvSpPr>
            <a:spLocks noChangeArrowheads="1"/>
          </p:cNvSpPr>
          <p:nvPr/>
        </p:nvSpPr>
        <p:spPr bwMode="auto">
          <a:xfrm>
            <a:off x="3419475" y="3500438"/>
            <a:ext cx="1728788" cy="790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8728" name="Text Box 13"/>
          <p:cNvSpPr txBox="1">
            <a:spLocks noChangeArrowheads="1"/>
          </p:cNvSpPr>
          <p:nvPr/>
        </p:nvSpPr>
        <p:spPr bwMode="auto">
          <a:xfrm>
            <a:off x="4500563" y="4365625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Anti-rotation rubberflex pin</a:t>
            </a:r>
            <a:endParaRPr lang="pt-BR">
              <a:latin typeface="Calibri" pitchFamily="34" charset="0"/>
            </a:endParaRPr>
          </a:p>
        </p:txBody>
      </p:sp>
      <p:sp>
        <p:nvSpPr>
          <p:cNvPr id="158729" name="Oval 11"/>
          <p:cNvSpPr>
            <a:spLocks noChangeArrowheads="1"/>
          </p:cNvSpPr>
          <p:nvPr/>
        </p:nvSpPr>
        <p:spPr bwMode="auto">
          <a:xfrm>
            <a:off x="4427538" y="4292600"/>
            <a:ext cx="1704975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8730" name="Line 12"/>
          <p:cNvSpPr>
            <a:spLocks noChangeShapeType="1"/>
          </p:cNvSpPr>
          <p:nvPr/>
        </p:nvSpPr>
        <p:spPr bwMode="auto">
          <a:xfrm flipV="1">
            <a:off x="6084888" y="4292600"/>
            <a:ext cx="86360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8731" name="Line 7"/>
          <p:cNvSpPr>
            <a:spLocks noChangeShapeType="1"/>
          </p:cNvSpPr>
          <p:nvPr/>
        </p:nvSpPr>
        <p:spPr bwMode="auto">
          <a:xfrm flipH="1" flipV="1">
            <a:off x="2124075" y="3789363"/>
            <a:ext cx="12954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8732" name="Line 8"/>
          <p:cNvSpPr>
            <a:spLocks noChangeShapeType="1"/>
          </p:cNvSpPr>
          <p:nvPr/>
        </p:nvSpPr>
        <p:spPr bwMode="auto">
          <a:xfrm flipH="1">
            <a:off x="2195513" y="4005263"/>
            <a:ext cx="1223962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8733" name="Text Box 10"/>
          <p:cNvSpPr txBox="1">
            <a:spLocks noChangeArrowheads="1"/>
          </p:cNvSpPr>
          <p:nvPr/>
        </p:nvSpPr>
        <p:spPr bwMode="auto">
          <a:xfrm>
            <a:off x="3563938" y="35734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 dirty="0" err="1" smtClean="0">
                <a:solidFill>
                  <a:srgbClr val="002060"/>
                </a:solidFill>
                <a:latin typeface="Calibri" pitchFamily="34" charset="0"/>
              </a:rPr>
              <a:t>Quick</a:t>
            </a:r>
            <a:r>
              <a:rPr lang="pt-BR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b="1" dirty="0" err="1">
                <a:solidFill>
                  <a:srgbClr val="002060"/>
                </a:solidFill>
                <a:latin typeface="Calibri" pitchFamily="34" charset="0"/>
              </a:rPr>
              <a:t>change</a:t>
            </a:r>
            <a:r>
              <a:rPr lang="pt-BR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b="1" dirty="0" err="1">
                <a:solidFill>
                  <a:srgbClr val="002060"/>
                </a:solidFill>
                <a:latin typeface="Calibri" pitchFamily="34" charset="0"/>
              </a:rPr>
              <a:t>conections</a:t>
            </a:r>
            <a:endParaRPr lang="pt-B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8ED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0" descr="DSC01050"/>
          <p:cNvPicPr>
            <a:picLocks noChangeAspect="1" noChangeArrowheads="1"/>
          </p:cNvPicPr>
          <p:nvPr/>
        </p:nvPicPr>
        <p:blipFill>
          <a:blip r:embed="rId3" cstate="print"/>
          <a:srcRect l="30484" t="15225" r="21898" b="21298"/>
          <a:stretch>
            <a:fillRect/>
          </a:stretch>
        </p:blipFill>
        <p:spPr bwMode="auto">
          <a:xfrm>
            <a:off x="4716463" y="18446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21" descr="DSC01052"/>
          <p:cNvPicPr>
            <a:picLocks noChangeAspect="1" noChangeArrowheads="1"/>
          </p:cNvPicPr>
          <p:nvPr/>
        </p:nvPicPr>
        <p:blipFill>
          <a:blip r:embed="rId4" cstate="print"/>
          <a:srcRect l="33707" t="20656" r="27541" b="31049"/>
          <a:stretch>
            <a:fillRect/>
          </a:stretch>
        </p:blipFill>
        <p:spPr bwMode="auto">
          <a:xfrm>
            <a:off x="684213" y="1844675"/>
            <a:ext cx="3851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8" descr="SYST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5643563"/>
            <a:ext cx="29146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>
            <a:spLocks noChangeAspect="1"/>
          </p:cNvSpPr>
          <p:nvPr/>
        </p:nvSpPr>
        <p:spPr>
          <a:xfrm>
            <a:off x="5556250" y="6254750"/>
            <a:ext cx="3522663" cy="42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50" b="1" dirty="0">
                <a:solidFill>
                  <a:srgbClr val="002060"/>
                </a:solidFill>
                <a:latin typeface="+mn-lt"/>
                <a:cs typeface="+mn-cs"/>
              </a:rPr>
              <a:t>www.systecmetal.com.br</a:t>
            </a:r>
          </a:p>
        </p:txBody>
      </p:sp>
      <p:sp>
        <p:nvSpPr>
          <p:cNvPr id="160774" name="CaixaDeTexto 19"/>
          <p:cNvSpPr txBox="1">
            <a:spLocks noChangeArrowheads="1"/>
          </p:cNvSpPr>
          <p:nvPr/>
        </p:nvSpPr>
        <p:spPr bwMode="auto">
          <a:xfrm rot="2700000">
            <a:off x="6579394" y="397669"/>
            <a:ext cx="3636963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Calibri" pitchFamily="34" charset="0"/>
              </a:rPr>
              <a:t>NEW</a:t>
            </a:r>
          </a:p>
        </p:txBody>
      </p:sp>
      <p:sp>
        <p:nvSpPr>
          <p:cNvPr id="160775" name="CaixaDeTexto 18"/>
          <p:cNvSpPr txBox="1">
            <a:spLocks noChangeArrowheads="1"/>
          </p:cNvSpPr>
          <p:nvPr/>
        </p:nvSpPr>
        <p:spPr bwMode="auto">
          <a:xfrm>
            <a:off x="428625" y="357188"/>
            <a:ext cx="256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>
                <a:solidFill>
                  <a:srgbClr val="002060"/>
                </a:solidFill>
                <a:latin typeface="Calibri" pitchFamily="34" charset="0"/>
              </a:rPr>
              <a:t>Master jaw</a:t>
            </a:r>
            <a:endParaRPr lang="pt-BR" sz="4000">
              <a:latin typeface="Calibri" pitchFamily="34" charset="0"/>
            </a:endParaRPr>
          </a:p>
        </p:txBody>
      </p:sp>
      <p:sp>
        <p:nvSpPr>
          <p:cNvPr id="160776" name="Text Box 15"/>
          <p:cNvSpPr txBox="1">
            <a:spLocks noChangeArrowheads="1"/>
          </p:cNvSpPr>
          <p:nvPr/>
        </p:nvSpPr>
        <p:spPr bwMode="auto">
          <a:xfrm>
            <a:off x="2195513" y="1333500"/>
            <a:ext cx="903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2060"/>
                </a:solidFill>
                <a:latin typeface="Calibri" pitchFamily="34" charset="0"/>
              </a:rPr>
              <a:t>P chuck</a:t>
            </a:r>
            <a:endParaRPr lang="pt-BR" b="1">
              <a:latin typeface="Calibri" pitchFamily="34" charset="0"/>
            </a:endParaRPr>
          </a:p>
        </p:txBody>
      </p:sp>
      <p:sp>
        <p:nvSpPr>
          <p:cNvPr id="160777" name="Text Box 16"/>
          <p:cNvSpPr txBox="1">
            <a:spLocks noChangeArrowheads="1"/>
          </p:cNvSpPr>
          <p:nvPr/>
        </p:nvSpPr>
        <p:spPr bwMode="auto">
          <a:xfrm>
            <a:off x="5867400" y="1296988"/>
            <a:ext cx="140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002060"/>
                </a:solidFill>
                <a:latin typeface="Calibri" pitchFamily="34" charset="0"/>
              </a:rPr>
              <a:t>other</a:t>
            </a:r>
            <a:r>
              <a:rPr lang="pt-BR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  <a:latin typeface="Calibri" pitchFamily="34" charset="0"/>
              </a:rPr>
              <a:t>chucks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60778" name="Line 21"/>
          <p:cNvSpPr>
            <a:spLocks noChangeShapeType="1"/>
          </p:cNvSpPr>
          <p:nvPr/>
        </p:nvSpPr>
        <p:spPr bwMode="auto">
          <a:xfrm>
            <a:off x="2916238" y="4005263"/>
            <a:ext cx="935037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0779" name="Line 20"/>
          <p:cNvSpPr>
            <a:spLocks noChangeShapeType="1"/>
          </p:cNvSpPr>
          <p:nvPr/>
        </p:nvSpPr>
        <p:spPr bwMode="auto">
          <a:xfrm flipV="1">
            <a:off x="2916238" y="3644900"/>
            <a:ext cx="1008062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0780" name="Line 9"/>
          <p:cNvSpPr>
            <a:spLocks noChangeShapeType="1"/>
          </p:cNvSpPr>
          <p:nvPr/>
        </p:nvSpPr>
        <p:spPr bwMode="auto">
          <a:xfrm flipV="1">
            <a:off x="2411413" y="3068638"/>
            <a:ext cx="1152525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0781" name="Oval 12"/>
          <p:cNvSpPr>
            <a:spLocks noChangeArrowheads="1"/>
          </p:cNvSpPr>
          <p:nvPr/>
        </p:nvSpPr>
        <p:spPr bwMode="auto">
          <a:xfrm>
            <a:off x="1692275" y="4711713"/>
            <a:ext cx="1512888" cy="6461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0782" name="Text Box 13"/>
          <p:cNvSpPr txBox="1">
            <a:spLocks noChangeArrowheads="1"/>
          </p:cNvSpPr>
          <p:nvPr/>
        </p:nvSpPr>
        <p:spPr bwMode="auto">
          <a:xfrm>
            <a:off x="2051050" y="4862513"/>
            <a:ext cx="750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  <a:latin typeface="Calibri" pitchFamily="34" charset="0"/>
              </a:rPr>
              <a:t>Guide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0783" name="Line 11"/>
          <p:cNvSpPr>
            <a:spLocks noChangeShapeType="1"/>
          </p:cNvSpPr>
          <p:nvPr/>
        </p:nvSpPr>
        <p:spPr bwMode="auto">
          <a:xfrm flipV="1">
            <a:off x="6516688" y="2924175"/>
            <a:ext cx="107950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0784" name="Oval 14"/>
          <p:cNvSpPr>
            <a:spLocks noChangeArrowheads="1"/>
          </p:cNvSpPr>
          <p:nvPr/>
        </p:nvSpPr>
        <p:spPr bwMode="auto">
          <a:xfrm>
            <a:off x="5795963" y="4724400"/>
            <a:ext cx="1417637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 dirty="0" err="1" smtClean="0">
                <a:solidFill>
                  <a:schemeClr val="bg1"/>
                </a:solidFill>
                <a:latin typeface="Calibri" pitchFamily="34" charset="0"/>
              </a:rPr>
              <a:t>Guide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0785" name="Line 18"/>
          <p:cNvSpPr>
            <a:spLocks noChangeShapeType="1"/>
          </p:cNvSpPr>
          <p:nvPr/>
        </p:nvSpPr>
        <p:spPr bwMode="auto">
          <a:xfrm>
            <a:off x="6804025" y="4221163"/>
            <a:ext cx="792163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0786" name="Line 19"/>
          <p:cNvSpPr>
            <a:spLocks noChangeShapeType="1"/>
          </p:cNvSpPr>
          <p:nvPr/>
        </p:nvSpPr>
        <p:spPr bwMode="auto">
          <a:xfrm flipV="1">
            <a:off x="7019925" y="386080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0787" name="Line 11"/>
          <p:cNvSpPr>
            <a:spLocks noChangeShapeType="1"/>
          </p:cNvSpPr>
          <p:nvPr/>
        </p:nvSpPr>
        <p:spPr bwMode="auto">
          <a:xfrm flipV="1">
            <a:off x="6516688" y="2924175"/>
            <a:ext cx="107950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0788" name="Line 19"/>
          <p:cNvSpPr>
            <a:spLocks noChangeShapeType="1"/>
          </p:cNvSpPr>
          <p:nvPr/>
        </p:nvSpPr>
        <p:spPr bwMode="auto">
          <a:xfrm flipV="1">
            <a:off x="7019925" y="386080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0789" name="Line 18"/>
          <p:cNvSpPr>
            <a:spLocks noChangeShapeType="1"/>
          </p:cNvSpPr>
          <p:nvPr/>
        </p:nvSpPr>
        <p:spPr bwMode="auto">
          <a:xfrm>
            <a:off x="6804025" y="4221163"/>
            <a:ext cx="792163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60790" name="Line 11"/>
          <p:cNvSpPr>
            <a:spLocks noChangeShapeType="1"/>
          </p:cNvSpPr>
          <p:nvPr/>
        </p:nvSpPr>
        <p:spPr bwMode="auto">
          <a:xfrm flipV="1">
            <a:off x="6516688" y="2924175"/>
            <a:ext cx="107950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0791" name="Line 19"/>
          <p:cNvSpPr>
            <a:spLocks noChangeShapeType="1"/>
          </p:cNvSpPr>
          <p:nvPr/>
        </p:nvSpPr>
        <p:spPr bwMode="auto">
          <a:xfrm flipV="1">
            <a:off x="7019925" y="386080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451</Words>
  <Application>Microsoft Office PowerPoint</Application>
  <PresentationFormat>On-screen Show (4:3)</PresentationFormat>
  <Paragraphs>150</Paragraphs>
  <Slides>19</Slides>
  <Notes>19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</dc:creator>
  <cp:lastModifiedBy>mdavis</cp:lastModifiedBy>
  <cp:revision>205</cp:revision>
  <dcterms:created xsi:type="dcterms:W3CDTF">2009-02-22T18:54:42Z</dcterms:created>
  <dcterms:modified xsi:type="dcterms:W3CDTF">2012-09-24T19:37:27Z</dcterms:modified>
</cp:coreProperties>
</file>